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7" r:id="rId10"/>
    <p:sldId id="268" r:id="rId11"/>
    <p:sldId id="273" r:id="rId12"/>
    <p:sldId id="271" r:id="rId13"/>
    <p:sldId id="276" r:id="rId14"/>
    <p:sldId id="277" r:id="rId15"/>
    <p:sldId id="278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E4CB2-7EEC-4470-AD95-7BB387E618CF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0EAA64-1161-4852-88AE-2022B98BC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46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EAA64-1161-4852-88AE-2022B98BC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77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EAA64-1161-4852-88AE-2022B98BC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18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0779-E792-4908-B93F-5E350FFD54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4EA38A-FD1E-4852-BE7B-A34204411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8C936-090D-46DA-ABCE-3538556E8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8300C-D980-48B8-BCDE-193243780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B97E3-2225-45DD-ACB4-2735B43F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20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FF0BA-FA49-465D-9120-51B26D37E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649E39-4806-4629-8FB8-0083E6F43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5C7C0-CA4D-40A1-9A1E-10506E909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83F46-E5CE-44AB-BC8B-C27D0ED69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140D4-992A-4981-A42E-FA0481D9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07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D6EBF2-CB01-46C7-AE2A-38A55C656E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D5046-08C0-4F77-89B8-924995BD98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1CD99-5B3B-4900-B2B1-D0902FE8E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38CF2-FBEE-49D5-9EE9-74F071D57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F8EAD-05B2-4CAB-89D0-455F6E438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4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43EA1-E9D1-44C5-8AC5-92D0C213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C8E42-83A8-4901-8D14-C934A613E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CF120-87D8-4C84-AFC8-E35946269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D8627-5FEB-447E-B944-A26E64EFD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68672-41CB-42E6-9CC0-446B38A8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2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0513B-AE15-444C-8935-957CE2125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EDDFA-A5BA-48C1-B1A6-67FF7F84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1B563-4235-48B5-A5D9-D7AFAB56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1AF7D-2E41-4DBC-A703-85D960D1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082F3-15E0-414D-B814-FCE13B32B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3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D878F-72EC-4C5E-9E5E-2017319D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118-46EC-4AA6-8784-66339759C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FF1CE-1243-48F6-9131-AC953445F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1D3CE9-26AE-404F-A21D-46489AE6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13A13-2416-44D3-B070-2EEE7D319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C5EBDC-09A3-4AF5-A941-F05C52402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53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C35C7-CF7A-428F-AB8E-FFCD22AC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B6350-27D1-48A1-BAFC-9770DBB37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92538-CF6A-4BD5-B9D1-A387F29AA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EE979-9EEF-4121-ADA6-033A4F01E0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FE837-3FB3-436F-BD2A-AB2838548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11DECB-37A0-4731-93B4-A233CBC14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563D15-B97C-4995-A6D3-0B94EC9FC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D9A328-862D-4BAD-81F5-489CBE25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62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D8E6F-DEC9-4ED1-BF81-D167E16E4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A0A8AF-6387-4148-A444-ACE54A701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F5FA2-1FF7-4001-ADFB-99AA356B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71D89-8353-4EEA-843A-D76650C13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26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79827-C4FD-4C79-8216-00D0DC12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42300D-B3AF-4966-8214-385FF544C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0F759-24C3-440B-B4C7-A19CC6E0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78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D5C66-CCED-4AFC-9C6E-FA2DA3935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8C1A9-7ED3-4ABE-9750-6817F62D4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7FABE2-6305-48F0-8109-967248618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A281E-DBC1-4927-8CE1-88829E501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74C45-59B1-4602-870E-C61A2E65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D33FB8-C995-4234-9C6C-5194490C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8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D55FE-55BE-41A0-AED6-A3DE398AA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BF7B5-EC50-4E63-B485-621AD225AC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8B2B21-A1DA-4EFD-B8E2-74D669989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60C27-AEDB-4FDB-B794-2AF14E540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E5A43-C7B9-4AD5-832F-EEFD458F1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2F9E1-FA42-46A0-81E0-D5F1E7DE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0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D84E2E-B3AD-4FC0-8B5D-3AB77C67C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1CFAE-62AE-4023-A060-8E73E90D7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02B16-5369-4C6F-A6B2-AB76F65270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6C0E3-7947-4648-87CE-97FB5625311E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AE565-9D81-476A-8101-037DB8460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B5615-A0EC-4F8B-973F-6AA1659784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1735-F35C-4A6E-95A3-1E5A37881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58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fs.fed.us/psw/topics/fire_science/ecosystems/riparian.shtml" TargetMode="Externa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hyperlink" Target="https://cran.r-project.org/web/packages/dataRetrieval/vignettes/dataRetrieval.html" TargetMode="External"/><Relationship Id="rId5" Type="http://schemas.openxmlformats.org/officeDocument/2006/relationships/hyperlink" Target="https://efotg.sc.egov.usda.gov/references/public/CO/coldwaterfish.pdf" TargetMode="External"/><Relationship Id="rId4" Type="http://schemas.openxmlformats.org/officeDocument/2006/relationships/hyperlink" Target="https://www.usgs.gov/special-topic/water-science-school/science/temperature-and-water?qt-science_center_objects=0#qt-science_center_objec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38CC4-39FB-430A-8925-EB9123F29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491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The Impact of Wildfire Activity on Stream Temperature in Colorado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53EB05-B168-4825-B8AA-29B67B028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27223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Jonathon Hirschi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April 27, 2021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Data 2 Policy Symposium 2021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Math 5387, Dr. Joshua French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EC6999-B2B2-4666-BB08-F31B9A2D89CE}"/>
              </a:ext>
            </a:extLst>
          </p:cNvPr>
          <p:cNvCxnSpPr>
            <a:cxnSpLocks/>
          </p:cNvCxnSpPr>
          <p:nvPr/>
        </p:nvCxnSpPr>
        <p:spPr>
          <a:xfrm>
            <a:off x="1935332" y="2745375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B8924459-8B51-4639-AC6A-47775BFA64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013" y="4245487"/>
            <a:ext cx="5702422" cy="3006069"/>
          </a:xfrm>
          <a:prstGeom prst="rect">
            <a:avLst/>
          </a:prstGeom>
        </p:spPr>
      </p:pic>
      <p:pic>
        <p:nvPicPr>
          <p:cNvPr id="17" name="Picture 16" descr="Logo&#10;&#10;Description automatically generated with low confidence">
            <a:extLst>
              <a:ext uri="{FF2B5EF4-FFF2-40B4-BE49-F238E27FC236}">
                <a16:creationId xmlns:a16="http://schemas.microsoft.com/office/drawing/2014/main" id="{1B42992D-581F-4591-9D4A-735CECD54A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67" y="4885350"/>
            <a:ext cx="2971130" cy="172634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8987C65-6472-4760-BBCF-FB73980EC5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95"/>
    </mc:Choice>
    <mc:Fallback>
      <p:transition spd="slow" advTm="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Wildfires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8" y="1690688"/>
            <a:ext cx="10274425" cy="4351338"/>
          </a:xfrm>
        </p:spPr>
        <p:txBody>
          <a:bodyPr/>
          <a:lstStyle/>
          <a:p>
            <a:r>
              <a:rPr lang="en-US" sz="2400" dirty="0"/>
              <a:t>The natural log of acres burned in a River Basin is slightly related to water temperature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729152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B50F3240-9525-4F62-9243-E055FD30F6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090" y="2918896"/>
            <a:ext cx="5561820" cy="38160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9B6B7E-59D0-4267-9BC5-B00F4DA926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7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29"/>
    </mc:Choice>
    <mc:Fallback>
      <p:transition spd="slow" advTm="20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Utilized in Model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729152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0D07FD-34DF-48C5-A4BA-4AD8A67C3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7" y="1560575"/>
            <a:ext cx="10274425" cy="658839"/>
          </a:xfrm>
        </p:spPr>
        <p:txBody>
          <a:bodyPr>
            <a:noAutofit/>
          </a:bodyPr>
          <a:lstStyle/>
          <a:p>
            <a:r>
              <a:rPr lang="en-US" sz="1600" dirty="0"/>
              <a:t>After variable selection and diagnostic checks, we arrived at the following set of regressors</a:t>
            </a:r>
          </a:p>
          <a:p>
            <a:r>
              <a:rPr lang="en-US" sz="1600" dirty="0"/>
              <a:t>We are ignoring the effect of repeated observations from the sites (for now)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8CDCFABF-99C3-4DC3-B930-FA4BF01B7C2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0668556"/>
                  </p:ext>
                </p:extLst>
              </p:nvPr>
            </p:nvGraphicFramePr>
            <p:xfrm>
              <a:off x="503067" y="2377807"/>
              <a:ext cx="9795029" cy="44801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65010">
                      <a:extLst>
                        <a:ext uri="{9D8B030D-6E8A-4147-A177-3AD203B41FA5}">
                          <a16:colId xmlns:a16="http://schemas.microsoft.com/office/drawing/2014/main" val="4287975083"/>
                        </a:ext>
                      </a:extLst>
                    </a:gridCol>
                    <a:gridCol w="1264003">
                      <a:extLst>
                        <a:ext uri="{9D8B030D-6E8A-4147-A177-3AD203B41FA5}">
                          <a16:colId xmlns:a16="http://schemas.microsoft.com/office/drawing/2014/main" val="1462529365"/>
                        </a:ext>
                      </a:extLst>
                    </a:gridCol>
                    <a:gridCol w="5266016">
                      <a:extLst>
                        <a:ext uri="{9D8B030D-6E8A-4147-A177-3AD203B41FA5}">
                          <a16:colId xmlns:a16="http://schemas.microsoft.com/office/drawing/2014/main" val="3929927435"/>
                        </a:ext>
                      </a:extLst>
                    </a:gridCol>
                  </a:tblGrid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Variable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Units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Explanation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1707218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Year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years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This could account for long term changes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15995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Log Discharge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sSup>
                                  <m:sSupPr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m:rPr>
                                    <m:lit/>
                                  </m:r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𝑠𝑒𝑐</m:t>
                                </m:r>
                              </m:oMath>
                            </m:oMathPara>
                          </a14:m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All things equal, a larger volume of water takes more energy to heat up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16162025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Log Precipitation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Rainfall can have a warming effect on streams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7727376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Max Daily Temperature + Squared Value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⁰C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The literature shows that air temperature is one of the main determining factors for stream temperature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05845817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Altitude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feet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Streams at higher elevations have cooler waters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5270447"/>
                      </a:ext>
                    </a:extLst>
                  </a:tr>
                  <a:tr h="74525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Drainage Area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acres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This variable roughly measures the land area that feeds a stream water through precipitation draining into the stream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288684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River Basin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Indicator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There are 7 major river basins in Colorado. This identifier could act as a proxy for important geographical information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431952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 Acres Burned in Basin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acres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Fires can directly heat waters and destroy riparian vegetation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57303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e 12">
                <a:extLst>
                  <a:ext uri="{FF2B5EF4-FFF2-40B4-BE49-F238E27FC236}">
                    <a16:creationId xmlns:a16="http://schemas.microsoft.com/office/drawing/2014/main" id="{8CDCFABF-99C3-4DC3-B930-FA4BF01B7C2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0668556"/>
                  </p:ext>
                </p:extLst>
              </p:nvPr>
            </p:nvGraphicFramePr>
            <p:xfrm>
              <a:off x="503067" y="2377807"/>
              <a:ext cx="9795029" cy="448019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65010">
                      <a:extLst>
                        <a:ext uri="{9D8B030D-6E8A-4147-A177-3AD203B41FA5}">
                          <a16:colId xmlns:a16="http://schemas.microsoft.com/office/drawing/2014/main" val="4287975083"/>
                        </a:ext>
                      </a:extLst>
                    </a:gridCol>
                    <a:gridCol w="1264003">
                      <a:extLst>
                        <a:ext uri="{9D8B030D-6E8A-4147-A177-3AD203B41FA5}">
                          <a16:colId xmlns:a16="http://schemas.microsoft.com/office/drawing/2014/main" val="1462529365"/>
                        </a:ext>
                      </a:extLst>
                    </a:gridCol>
                    <a:gridCol w="5266016">
                      <a:extLst>
                        <a:ext uri="{9D8B030D-6E8A-4147-A177-3AD203B41FA5}">
                          <a16:colId xmlns:a16="http://schemas.microsoft.com/office/drawing/2014/main" val="3929927435"/>
                        </a:ext>
                      </a:extLst>
                    </a:gridCol>
                  </a:tblGrid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Variable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Units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Explanation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01707218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Year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years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This could account for long term changes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15995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Log Discharge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58173" t="-148276" r="-417308" b="-6057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All things equal, a larger volume of water takes more energy to heat up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16162025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Log Precipitation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Rainfall can have a warming effect on streams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772737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Max Daily Temperature + Squared Value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⁰C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The literature shows that air temperature is one of the main determining factors for stream temperature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05845817"/>
                      </a:ext>
                    </a:extLst>
                  </a:tr>
                  <a:tr h="37780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Altitude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feet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Streams at higher elevations have cooler waters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55270447"/>
                      </a:ext>
                    </a:extLst>
                  </a:tr>
                  <a:tr h="745251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Drainage Area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acres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dirty="0"/>
                            <a:t>This variable roughly measures the land area that feeds a stream water through precipitation draining into the stream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6288684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River Basin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Indicator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There are 7 major river basins in Colorado. This identifier could act as a proxy for important geographical information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4319527"/>
                      </a:ext>
                    </a:extLst>
                  </a:tr>
                  <a:tr h="527886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Total Acres Burned in Basin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acres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dirty="0"/>
                            <a:t>Fires can directly heat waters and destroy riparian vegetation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573030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6D3851-0A73-426A-B47B-80CA9F142F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43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9"/>
    </mc:Choice>
    <mc:Fallback>
      <p:transition spd="slow" advTm="12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ECFDD8-F18D-49C3-9433-85825E61F8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3069" y="1690688"/>
                <a:ext cx="5835588" cy="4351338"/>
              </a:xfrm>
            </p:spPr>
            <p:txBody>
              <a:bodyPr/>
              <a:lstStyle/>
              <a:p>
                <a:r>
                  <a:rPr lang="en-US" sz="2400" dirty="0"/>
                  <a:t>The model closely fit the data with no obvious structural deficiencies</a:t>
                </a:r>
              </a:p>
              <a:p>
                <a:r>
                  <a:rPr lang="en-US" sz="2400" dirty="0"/>
                  <a:t>The adjusted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/>
                  <a:t> value was 0.947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CECFDD8-F18D-49C3-9433-85825E61F8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3069" y="1690688"/>
                <a:ext cx="5835588" cy="4351338"/>
              </a:xfrm>
              <a:blipFill>
                <a:blip r:embed="rId4"/>
                <a:stretch>
                  <a:fillRect l="-146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49888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3E583A02-911E-4C4C-81DD-A4C63276B5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874" y="1927834"/>
            <a:ext cx="5067080" cy="347662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D4632FC-448D-4E0B-9453-555AB00EA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92"/>
    </mc:Choice>
    <mc:Fallback>
      <p:transition spd="slow" advTm="11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49888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7" name="Table 12">
            <a:extLst>
              <a:ext uri="{FF2B5EF4-FFF2-40B4-BE49-F238E27FC236}">
                <a16:creationId xmlns:a16="http://schemas.microsoft.com/office/drawing/2014/main" id="{FE61DA17-2301-4C81-8146-ADD62A7F0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099813"/>
              </p:ext>
            </p:extLst>
          </p:nvPr>
        </p:nvGraphicFramePr>
        <p:xfrm>
          <a:off x="503068" y="1800759"/>
          <a:ext cx="9795029" cy="4721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5010">
                  <a:extLst>
                    <a:ext uri="{9D8B030D-6E8A-4147-A177-3AD203B41FA5}">
                      <a16:colId xmlns:a16="http://schemas.microsoft.com/office/drawing/2014/main" val="4287975083"/>
                    </a:ext>
                  </a:extLst>
                </a:gridCol>
                <a:gridCol w="1638423">
                  <a:extLst>
                    <a:ext uri="{9D8B030D-6E8A-4147-A177-3AD203B41FA5}">
                      <a16:colId xmlns:a16="http://schemas.microsoft.com/office/drawing/2014/main" val="1462529365"/>
                    </a:ext>
                  </a:extLst>
                </a:gridCol>
                <a:gridCol w="4891596">
                  <a:extLst>
                    <a:ext uri="{9D8B030D-6E8A-4147-A177-3AD203B41FA5}">
                      <a16:colId xmlns:a16="http://schemas.microsoft.com/office/drawing/2014/main" val="3929927435"/>
                    </a:ext>
                  </a:extLst>
                </a:gridCol>
              </a:tblGrid>
              <a:tr h="377801">
                <a:tc>
                  <a:txBody>
                    <a:bodyPr/>
                    <a:lstStyle/>
                    <a:p>
                      <a:r>
                        <a:rPr lang="en-US" sz="1400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Direction and Relative Magnitude of Relationship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Statistical Significance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707218"/>
                  </a:ext>
                </a:extLst>
              </a:tr>
              <a:tr h="377801">
                <a:tc>
                  <a:txBody>
                    <a:bodyPr/>
                    <a:lstStyle/>
                    <a:p>
                      <a:r>
                        <a:rPr lang="en-US" sz="1400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Slightly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significant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59957"/>
                  </a:ext>
                </a:extLst>
              </a:tr>
              <a:tr h="527886">
                <a:tc>
                  <a:txBody>
                    <a:bodyPr/>
                    <a:lstStyle/>
                    <a:p>
                      <a:r>
                        <a:rPr lang="en-US" sz="1400" dirty="0"/>
                        <a:t>Log Discharge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6162025"/>
                  </a:ext>
                </a:extLst>
              </a:tr>
              <a:tr h="377801">
                <a:tc>
                  <a:txBody>
                    <a:bodyPr/>
                    <a:lstStyle/>
                    <a:p>
                      <a:r>
                        <a:rPr lang="en-US" sz="1400" dirty="0"/>
                        <a:t>Log Precipitation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7727376"/>
                  </a:ext>
                </a:extLst>
              </a:tr>
              <a:tr h="527886">
                <a:tc>
                  <a:txBody>
                    <a:bodyPr/>
                    <a:lstStyle/>
                    <a:p>
                      <a:r>
                        <a:rPr lang="en-US" sz="1400" dirty="0"/>
                        <a:t>Max Daily Temperature + Squared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⁰C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845817"/>
                  </a:ext>
                </a:extLst>
              </a:tr>
              <a:tr h="377801">
                <a:tc>
                  <a:txBody>
                    <a:bodyPr/>
                    <a:lstStyle/>
                    <a:p>
                      <a:r>
                        <a:rPr lang="en-US" sz="1400" dirty="0"/>
                        <a:t>Altitude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270447"/>
                  </a:ext>
                </a:extLst>
              </a:tr>
              <a:tr h="745251">
                <a:tc>
                  <a:txBody>
                    <a:bodyPr/>
                    <a:lstStyle/>
                    <a:p>
                      <a:r>
                        <a:rPr lang="en-US" sz="1400" dirty="0"/>
                        <a:t>Drainage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Slightly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886847"/>
                  </a:ext>
                </a:extLst>
              </a:tr>
              <a:tr h="527886">
                <a:tc>
                  <a:txBody>
                    <a:bodyPr/>
                    <a:lstStyle/>
                    <a:p>
                      <a:r>
                        <a:rPr lang="en-US" sz="1400" dirty="0"/>
                        <a:t>River Basin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Mixed, some basins were significantly different. Arkansas River basin had warmest waters, and San Juan River basin had coolest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319527"/>
                  </a:ext>
                </a:extLst>
              </a:tr>
              <a:tr h="527886">
                <a:tc>
                  <a:txBody>
                    <a:bodyPr/>
                    <a:lstStyle/>
                    <a:p>
                      <a:r>
                        <a:rPr lang="en-US" sz="1400" dirty="0"/>
                        <a:t>Total Acres Burned in Basin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significant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730301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061E53E-E6A2-4B80-819A-8DCD93C2B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9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73"/>
    </mc:Choice>
    <mc:Fallback>
      <p:transition spd="slow" advTm="22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Wildfire Findings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49888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3B47791-3AF6-4F88-9347-8DA91A706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8" y="1690688"/>
            <a:ext cx="9235735" cy="4351338"/>
          </a:xfrm>
        </p:spPr>
        <p:txBody>
          <a:bodyPr/>
          <a:lstStyle/>
          <a:p>
            <a:r>
              <a:rPr lang="en-US" sz="2400" dirty="0"/>
              <a:t>Total acres burned in the river basin had a slight positive relationship with water temperature, but the results were not statistically significant</a:t>
            </a:r>
          </a:p>
          <a:p>
            <a:r>
              <a:rPr lang="en-US" sz="2400" dirty="0"/>
              <a:t>In other words, the data was consistent with there being no relationship between acres burned by wildfire and stream temperature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D8B132-72DE-4806-9B67-02FA47233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64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0"/>
    </mc:Choice>
    <mc:Fallback>
      <p:transition spd="slow" advTm="8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Thoughts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49888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3B47791-3AF6-4F88-9347-8DA91A706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8" y="1690688"/>
            <a:ext cx="9235735" cy="4351338"/>
          </a:xfrm>
        </p:spPr>
        <p:txBody>
          <a:bodyPr/>
          <a:lstStyle/>
          <a:p>
            <a:r>
              <a:rPr lang="en-US" sz="2400" dirty="0"/>
              <a:t>The treatment of wildfire data was broad, and merits further investigation</a:t>
            </a:r>
          </a:p>
          <a:p>
            <a:r>
              <a:rPr lang="en-US" sz="2400" dirty="0"/>
              <a:t>There are many other important variables that could be included in a full model of stream temperature</a:t>
            </a:r>
          </a:p>
          <a:p>
            <a:r>
              <a:rPr lang="en-US" sz="2400" dirty="0"/>
              <a:t>Researchers have developed accurate climate forecasting models, so stream temperature could be accurately forecasted into the future to see how climate change would affect ecosystems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F2E0361-C262-40CE-8A19-8DAB026B6D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45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15"/>
    </mc:Choice>
    <mc:Fallback>
      <p:transition spd="slow" advTm="38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503" y="1690688"/>
            <a:ext cx="6155184" cy="4351338"/>
          </a:xfrm>
        </p:spPr>
        <p:txBody>
          <a:bodyPr/>
          <a:lstStyle/>
          <a:p>
            <a:r>
              <a:rPr lang="en-US" sz="2400" dirty="0"/>
              <a:t>Riparian zone restoration and management </a:t>
            </a:r>
          </a:p>
          <a:p>
            <a:pPr lvl="1"/>
            <a:r>
              <a:rPr lang="en-US" sz="2000" dirty="0"/>
              <a:t>Healthy riparian zones are high in moisture and can slow the spread of wildfires</a:t>
            </a:r>
          </a:p>
          <a:p>
            <a:pPr lvl="1"/>
            <a:r>
              <a:rPr lang="en-US" sz="2000" dirty="0"/>
              <a:t>This would have multiple benefits, such as habitat restoration, temperature regulation, and wildfire management</a:t>
            </a:r>
            <a:endParaRPr lang="en-US" sz="2400" dirty="0"/>
          </a:p>
          <a:p>
            <a:r>
              <a:rPr lang="en-US" sz="2400" dirty="0"/>
              <a:t>Consider effects of wildfires holistically</a:t>
            </a:r>
          </a:p>
          <a:p>
            <a:pPr lvl="1"/>
            <a:r>
              <a:rPr lang="en-US" sz="2000" dirty="0"/>
              <a:t>Climate change, wildfires, and water quality are all linked</a:t>
            </a:r>
          </a:p>
          <a:p>
            <a:pPr lvl="1"/>
            <a:r>
              <a:rPr lang="en-US" sz="2000" dirty="0"/>
              <a:t>This is also linked to things like fishing and drinking water quality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729152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Gunnison River Rafting Photos | Wilderness Aware Rafting">
            <a:extLst>
              <a:ext uri="{FF2B5EF4-FFF2-40B4-BE49-F238E27FC236}">
                <a16:creationId xmlns:a16="http://schemas.microsoft.com/office/drawing/2014/main" id="{5FEA01AC-C8B0-4066-80DA-2E67C93E6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598" y="2312210"/>
            <a:ext cx="5180490" cy="310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6F9752-E6E9-4AFF-AF6F-CC50E1241DED}"/>
              </a:ext>
            </a:extLst>
          </p:cNvPr>
          <p:cNvSpPr txBox="1"/>
          <p:nvPr/>
        </p:nvSpPr>
        <p:spPr>
          <a:xfrm>
            <a:off x="10000038" y="5420504"/>
            <a:ext cx="2556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Gunnison River, Colorado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936ACCF-F2D9-4C91-81ED-A1B7A7F21D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647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75"/>
    </mc:Choice>
    <mc:Fallback>
      <p:transition spd="slow" advTm="4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503" y="1690688"/>
            <a:ext cx="10663930" cy="4351338"/>
          </a:xfrm>
        </p:spPr>
        <p:txBody>
          <a:bodyPr/>
          <a:lstStyle/>
          <a:p>
            <a:r>
              <a:rPr lang="en-US" sz="1800" dirty="0"/>
              <a:t>Stream temperature background, USGS:</a:t>
            </a:r>
          </a:p>
          <a:p>
            <a:pPr marL="0" indent="0">
              <a:buNone/>
            </a:pPr>
            <a:r>
              <a:rPr lang="en-US" sz="1800" b="1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https://www.usgs.gov/special-topic/water-science-school/science/temperature-and-water?qt-science_center_objects=0#qt-science_center_objects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/>
              <a:t>Fish Habitat Background, NRCS:</a:t>
            </a:r>
          </a:p>
          <a:p>
            <a:pPr marL="0" indent="0">
              <a:buNone/>
            </a:pPr>
            <a:r>
              <a:rPr lang="en-US" sz="1800" b="1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https://efotg.sc.egov.usda.gov/references/public/CO/coldwaterfish.pdf</a:t>
            </a:r>
            <a:endParaRPr lang="en-US" sz="1800" b="1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USGS </a:t>
            </a:r>
            <a:r>
              <a:rPr lang="en-US" sz="1800" i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dataRetrieval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 Package:</a:t>
            </a:r>
          </a:p>
          <a:p>
            <a:pPr marL="0" indent="0">
              <a:buNone/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https://cran.r-project.org/web/packages/dataRetrieval/vignettes/dataRetrieval.html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Wildfire and Riparian Zones, USFS: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https://www.fs.fed.us/psw/topics/fire_science/ecosystems/riparian.shtml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572017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4E67F7A-E3E3-47C0-9657-F4C060FD1D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8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5"/>
    </mc:Choice>
    <mc:Fallback>
      <p:transition spd="slow" advTm="6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Temperature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78" y="1834503"/>
            <a:ext cx="6246181" cy="4351338"/>
          </a:xfrm>
        </p:spPr>
        <p:txBody>
          <a:bodyPr/>
          <a:lstStyle/>
          <a:p>
            <a:r>
              <a:rPr lang="en-US" dirty="0"/>
              <a:t>Stream water temperature is critically important to ecological systems</a:t>
            </a:r>
          </a:p>
          <a:p>
            <a:r>
              <a:rPr lang="en-US" dirty="0"/>
              <a:t>Microbes, insects, fish, and other aquatic species have adapted to specific temperature ranges</a:t>
            </a:r>
          </a:p>
          <a:p>
            <a:r>
              <a:rPr lang="en-US" dirty="0"/>
              <a:t>In Colorado, species like the threatened Greenback Cutthroat Trout depend on cold waters for spawning, ideally 2.7 – 12.8 ⁰C (37 - 55 ⁰F)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A fish in a tank&#10;&#10;Description automatically generated with medium confidence">
            <a:extLst>
              <a:ext uri="{FF2B5EF4-FFF2-40B4-BE49-F238E27FC236}">
                <a16:creationId xmlns:a16="http://schemas.microsoft.com/office/drawing/2014/main" id="{61FA2F4F-CB06-4F0E-AD36-4C43682740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84" y="2139518"/>
            <a:ext cx="4313438" cy="287562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5D48658-B0BF-4235-B8C8-FCC756FB65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05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55"/>
    </mc:Choice>
    <mc:Fallback>
      <p:transition spd="slow" advTm="16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Wildfires and Stream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78" y="2029812"/>
            <a:ext cx="6246181" cy="4351338"/>
          </a:xfrm>
        </p:spPr>
        <p:txBody>
          <a:bodyPr/>
          <a:lstStyle/>
          <a:p>
            <a:r>
              <a:rPr lang="en-US" dirty="0"/>
              <a:t>Wildfires can directly heat waters and destroy vegetation that provides cooling shade (riparian zones)</a:t>
            </a:r>
          </a:p>
          <a:p>
            <a:r>
              <a:rPr lang="en-US" dirty="0"/>
              <a:t>Climate change is projected to cause increased wildfire activity, so it is important to understand how this will affect water quality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A picture containing nature&#10;&#10;Description automatically generated">
            <a:extLst>
              <a:ext uri="{FF2B5EF4-FFF2-40B4-BE49-F238E27FC236}">
                <a16:creationId xmlns:a16="http://schemas.microsoft.com/office/drawing/2014/main" id="{3C41F6AF-4E55-4685-9309-E4B64404FB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84" y="2112885"/>
            <a:ext cx="4313438" cy="28756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EDFAE25-990E-4421-89CD-75FD240299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057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19"/>
    </mc:Choice>
    <mc:Fallback>
      <p:transition spd="slow" advTm="17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6445"/>
            <a:ext cx="10800425" cy="4351338"/>
          </a:xfrm>
        </p:spPr>
        <p:txBody>
          <a:bodyPr/>
          <a:lstStyle/>
          <a:p>
            <a:r>
              <a:rPr lang="en-US" dirty="0"/>
              <a:t>Build a statistical model of stream temperature in Colorado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Examine the relationship between wildfire activity and stream temperature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6FE2D39-B6F2-4146-BD39-1BFBDBA927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692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4"/>
    </mc:Choice>
    <mc:Fallback>
      <p:transition spd="slow" advTm="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Quality Data - USGS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767" y="1985423"/>
            <a:ext cx="6068627" cy="4351338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The United States Geological Survey (USGS) has water monitoring sites all over the country</a:t>
            </a:r>
          </a:p>
          <a:p>
            <a:r>
              <a:rPr lang="en-US" sz="2400" dirty="0"/>
              <a:t>USGS developed the R package </a:t>
            </a:r>
            <a:r>
              <a:rPr lang="en-US" sz="2400" i="1" dirty="0" err="1"/>
              <a:t>dataRetrieval</a:t>
            </a:r>
            <a:r>
              <a:rPr lang="en-US" sz="2400" dirty="0"/>
              <a:t> to allow researchers to easily access water quality data</a:t>
            </a:r>
          </a:p>
          <a:p>
            <a:r>
              <a:rPr lang="en-US" sz="2400" dirty="0"/>
              <a:t>We collected water temperature and discharge (flow rate) data in addition to physical information on the sites, such as elevation above sea level and major river basin </a:t>
            </a:r>
          </a:p>
          <a:p>
            <a:r>
              <a:rPr lang="en-US" sz="2400" dirty="0"/>
              <a:t>In total, we utilized data from 34 USGS monitoring sites</a:t>
            </a:r>
          </a:p>
          <a:p>
            <a:r>
              <a:rPr lang="en-US" sz="2400" dirty="0"/>
              <a:t>We averaged the data over season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857F29F2-0520-48AC-8285-BB67B4D989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395" y="2322022"/>
            <a:ext cx="5086114" cy="32377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020442-DF30-4FFE-9BBC-DAFD27E350EB}"/>
              </a:ext>
            </a:extLst>
          </p:cNvPr>
          <p:cNvSpPr txBox="1"/>
          <p:nvPr/>
        </p:nvSpPr>
        <p:spPr>
          <a:xfrm>
            <a:off x="8975323" y="5559783"/>
            <a:ext cx="3128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USGS Sites Utilized, with Major River Basin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7DAEF23-A425-48DA-8EA5-9735A94A3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78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42"/>
    </mc:Choice>
    <mc:Fallback>
      <p:transition spd="slow" advTm="20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Wildfire Data – NIFC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8" y="1504258"/>
            <a:ext cx="1027442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The National Interagency Fire Center (NIFC) provides spatial data for the locations, dates, and sizes for wildfires in America from 2000-2018</a:t>
            </a:r>
          </a:p>
          <a:p>
            <a:r>
              <a:rPr lang="en-US" sz="2200" dirty="0"/>
              <a:t>Colorado had 953 wildfires over this period</a:t>
            </a:r>
          </a:p>
          <a:p>
            <a:r>
              <a:rPr lang="en-US" sz="2200" dirty="0"/>
              <a:t>We calculated the number of fires per season and total acres burned, averaged over the major river basin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729152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673E89F-9D31-4139-B742-C91064603C6B}"/>
              </a:ext>
            </a:extLst>
          </p:cNvPr>
          <p:cNvSpPr txBox="1"/>
          <p:nvPr/>
        </p:nvSpPr>
        <p:spPr>
          <a:xfrm>
            <a:off x="9090733" y="6581001"/>
            <a:ext cx="2556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Colorado Wildfires – 2018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38CE1D-5978-4D0B-84C7-76CCD02BCFEE}"/>
              </a:ext>
            </a:extLst>
          </p:cNvPr>
          <p:cNvSpPr txBox="1"/>
          <p:nvPr/>
        </p:nvSpPr>
        <p:spPr>
          <a:xfrm>
            <a:off x="3539231" y="6578782"/>
            <a:ext cx="25567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Colorado Wildfires – 2000</a:t>
            </a:r>
          </a:p>
        </p:txBody>
      </p:sp>
      <p:pic>
        <p:nvPicPr>
          <p:cNvPr id="19" name="Picture 18" descr="Map&#10;&#10;Description automatically generated">
            <a:extLst>
              <a:ext uri="{FF2B5EF4-FFF2-40B4-BE49-F238E27FC236}">
                <a16:creationId xmlns:a16="http://schemas.microsoft.com/office/drawing/2014/main" id="{5B929673-4C33-43EF-BB21-DC1B60EB33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84" y="3348944"/>
            <a:ext cx="4426998" cy="3229838"/>
          </a:xfrm>
          <a:prstGeom prst="rect">
            <a:avLst/>
          </a:prstGeom>
        </p:spPr>
      </p:pic>
      <p:pic>
        <p:nvPicPr>
          <p:cNvPr id="21" name="Picture 20" descr="Map&#10;&#10;Description automatically generated">
            <a:extLst>
              <a:ext uri="{FF2B5EF4-FFF2-40B4-BE49-F238E27FC236}">
                <a16:creationId xmlns:a16="http://schemas.microsoft.com/office/drawing/2014/main" id="{3F37BD8F-CCDE-4EE0-A307-9EF7C082FE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577" y="3350633"/>
            <a:ext cx="4426998" cy="322814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48D707-98B3-45E1-88A1-10A95E0DF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10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68"/>
    </mc:Choice>
    <mc:Fallback>
      <p:transition spd="slow" advTm="23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Data – PRISM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767" y="1992547"/>
            <a:ext cx="5793419" cy="4351338"/>
          </a:xfrm>
        </p:spPr>
        <p:txBody>
          <a:bodyPr/>
          <a:lstStyle/>
          <a:p>
            <a:r>
              <a:rPr lang="en-US" sz="2400" dirty="0"/>
              <a:t>The PRISM Climate Group provides detailed spatial climate data for short and long term</a:t>
            </a:r>
          </a:p>
          <a:p>
            <a:r>
              <a:rPr lang="en-US" sz="2400" dirty="0"/>
              <a:t>We accessed this data using the R package </a:t>
            </a:r>
            <a:r>
              <a:rPr lang="en-US" sz="2400" i="1" dirty="0" err="1"/>
              <a:t>climateR</a:t>
            </a:r>
            <a:r>
              <a:rPr lang="en-US" sz="2400" dirty="0"/>
              <a:t>, developed by Mike Johnson of NOAA</a:t>
            </a:r>
          </a:p>
          <a:p>
            <a:r>
              <a:rPr lang="en-US" sz="2400" dirty="0"/>
              <a:t>We extracted the daily maximum temperature and precipitation in millimeters at the locations of the USGS monitoring sites from 2000-2018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32133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DF425001-D00D-4CA2-A158-97C342F13E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868" y="1992547"/>
            <a:ext cx="5094784" cy="362907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8135FF-6D8A-4538-86A5-52446B813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7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23"/>
    </mc:Choice>
    <mc:Fallback>
      <p:transition spd="slow" advTm="1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Air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767" y="1992547"/>
            <a:ext cx="5793419" cy="4351338"/>
          </a:xfrm>
        </p:spPr>
        <p:txBody>
          <a:bodyPr/>
          <a:lstStyle/>
          <a:p>
            <a:r>
              <a:rPr lang="en-US" sz="2400" dirty="0"/>
              <a:t>Air temperature is strongly related to stream water temperature</a:t>
            </a:r>
          </a:p>
          <a:p>
            <a:r>
              <a:rPr lang="en-US" sz="2400" dirty="0"/>
              <a:t>We examined a simple quadratic trend (temperature plus temperature squared)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872083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372E22D2-D8CD-4717-A108-57F8DC246E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51" y="1859363"/>
            <a:ext cx="5415126" cy="37154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EEEFE8F-5F79-43FB-8F37-B17F83172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0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91"/>
    </mc:Choice>
    <mc:Fallback>
      <p:transition spd="slow" advTm="29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05A4-E47B-4A3A-A3C8-DAB4C96E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– Altitude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CFDD8-F18D-49C3-9433-85825E61F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068" y="1690688"/>
            <a:ext cx="10274425" cy="4351338"/>
          </a:xfrm>
        </p:spPr>
        <p:txBody>
          <a:bodyPr/>
          <a:lstStyle/>
          <a:p>
            <a:r>
              <a:rPr lang="en-US" sz="2400" dirty="0"/>
              <a:t>Water temperatures are colder at higher altitudes (feet above sea level)</a:t>
            </a:r>
          </a:p>
          <a:p>
            <a:r>
              <a:rPr lang="en-US" sz="2400" dirty="0"/>
              <a:t>In Colorado, altitude is strongly related to longitude due to the North-South orientation of the Rocky Mountains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349A62E-420B-439E-A703-C4D0E0AA77D6}"/>
              </a:ext>
            </a:extLst>
          </p:cNvPr>
          <p:cNvCxnSpPr>
            <a:cxnSpLocks/>
          </p:cNvCxnSpPr>
          <p:nvPr/>
        </p:nvCxnSpPr>
        <p:spPr>
          <a:xfrm>
            <a:off x="503068" y="1404847"/>
            <a:ext cx="7291526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B6BA809E-0781-42C1-BE0D-8FF93D40DB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03" y="3429000"/>
            <a:ext cx="4234732" cy="2905533"/>
          </a:xfrm>
          <a:prstGeom prst="rect">
            <a:avLst/>
          </a:prstGeom>
        </p:spPr>
      </p:pic>
      <p:pic>
        <p:nvPicPr>
          <p:cNvPr id="16" name="Picture 15" descr="Chart, scatter chart&#10;&#10;Description automatically generated">
            <a:extLst>
              <a:ext uri="{FF2B5EF4-FFF2-40B4-BE49-F238E27FC236}">
                <a16:creationId xmlns:a16="http://schemas.microsoft.com/office/drawing/2014/main" id="{C0858C67-2EA9-44A8-B89C-8EF07F2F3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68" y="3429000"/>
            <a:ext cx="4234732" cy="29055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F225132-B0F0-44AB-845C-804368E1DFA4}"/>
              </a:ext>
            </a:extLst>
          </p:cNvPr>
          <p:cNvSpPr txBox="1"/>
          <p:nvPr/>
        </p:nvSpPr>
        <p:spPr>
          <a:xfrm>
            <a:off x="7896031" y="6375075"/>
            <a:ext cx="2556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Each plot point represents averages over USGS Site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CA883BE-AAEC-4295-8D04-9C40411C5D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301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90"/>
    </mc:Choice>
    <mc:Fallback>
      <p:transition spd="slow" advTm="20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</TotalTime>
  <Words>1001</Words>
  <Application>Microsoft Office PowerPoint</Application>
  <PresentationFormat>Widescreen</PresentationFormat>
  <Paragraphs>128</Paragraphs>
  <Slides>17</Slides>
  <Notes>2</Notes>
  <HiddenSlides>0</HiddenSlides>
  <MMClips>17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The Impact of Wildfire Activity on Stream Temperature in Colorado</vt:lpstr>
      <vt:lpstr>Stream Temperature Background</vt:lpstr>
      <vt:lpstr>Wildfires and Stream Temperature</vt:lpstr>
      <vt:lpstr>Analysis Goal</vt:lpstr>
      <vt:lpstr>Water Quality Data - USGS</vt:lpstr>
      <vt:lpstr>Wildfire Data – NIFC</vt:lpstr>
      <vt:lpstr>Climate Data – PRISM</vt:lpstr>
      <vt:lpstr>Data Exploration – Air Temperature</vt:lpstr>
      <vt:lpstr>Data Exploration – Altitude</vt:lpstr>
      <vt:lpstr>Data Exploration – Wildfires</vt:lpstr>
      <vt:lpstr>Variables Utilized in Model</vt:lpstr>
      <vt:lpstr>Model Fit</vt:lpstr>
      <vt:lpstr>Model Results</vt:lpstr>
      <vt:lpstr>Effect of Wildfire Findings</vt:lpstr>
      <vt:lpstr>Additional Thoughts</vt:lpstr>
      <vt:lpstr>Policy Suggestions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Impact of Wildfire Activity on Stream Temperature in Colorado</dc:title>
  <dc:creator>Jonathon Hirschi</dc:creator>
  <cp:lastModifiedBy>Jonathon Hirschi</cp:lastModifiedBy>
  <cp:revision>71</cp:revision>
  <dcterms:created xsi:type="dcterms:W3CDTF">2021-04-27T22:00:29Z</dcterms:created>
  <dcterms:modified xsi:type="dcterms:W3CDTF">2021-04-28T06:13:34Z</dcterms:modified>
</cp:coreProperties>
</file>

<file path=docProps/thumbnail.jpeg>
</file>